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7" r:id="rId2"/>
    <p:sldId id="264" r:id="rId3"/>
    <p:sldId id="268" r:id="rId4"/>
    <p:sldId id="258" r:id="rId5"/>
    <p:sldId id="263" r:id="rId6"/>
    <p:sldId id="261" r:id="rId7"/>
    <p:sldId id="259" r:id="rId8"/>
    <p:sldId id="265" r:id="rId9"/>
    <p:sldId id="267" r:id="rId10"/>
    <p:sldId id="270" r:id="rId11"/>
    <p:sldId id="260" r:id="rId12"/>
    <p:sldId id="262" r:id="rId13"/>
    <p:sldId id="269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3"/>
    <p:restoredTop sz="94737"/>
  </p:normalViewPr>
  <p:slideViewPr>
    <p:cSldViewPr snapToGrid="0">
      <p:cViewPr>
        <p:scale>
          <a:sx n="126" d="100"/>
          <a:sy n="126" d="100"/>
        </p:scale>
        <p:origin x="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2ADA9-9017-554A-BAA7-43CBCCBEDE1D}" type="datetimeFigureOut">
              <a:rPr lang="en-SE" smtClean="0"/>
              <a:t>2023-06-27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1835-FEF8-A244-825E-359CE635735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50017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1835-FEF8-A244-825E-359CE6357357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8094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1835-FEF8-A244-825E-359CE6357357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5375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1835-FEF8-A244-825E-359CE6357357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1285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1835-FEF8-A244-825E-359CE6357357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44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6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5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2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1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0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3" name="Freeform: Shape 3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3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3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3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3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4A671E-4EB9-4130-1283-7B390D1B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of Urban Transport Times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AEEF17-B60B-6A36-8A6D-E022FD4F3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5372" y="169025"/>
            <a:ext cx="4977905" cy="20911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venir Next LT Pro" panose="020B0504020202020204" pitchFamily="34" charset="0"/>
              <a:buChar char="+"/>
            </a:pPr>
            <a:r>
              <a:rPr lang="en-US" sz="1800" dirty="0"/>
              <a:t>Qualitative comparison and analysis of transport inequality within and between cities.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8777E-AB5B-E650-5451-7E5895BA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6" y="2447611"/>
            <a:ext cx="10515600" cy="2996945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0" name="Graphic 69">
            <a:extLst>
              <a:ext uri="{FF2B5EF4-FFF2-40B4-BE49-F238E27FC236}">
                <a16:creationId xmlns:a16="http://schemas.microsoft.com/office/drawing/2014/main" id="{B917330A-61CA-5E9B-DB7E-071D8AA46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F51C16-5669-3152-42E6-34827108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results in Europe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41F12-998D-9D45-A2A5-D958A3F0948C}"/>
              </a:ext>
            </a:extLst>
          </p:cNvPr>
          <p:cNvSpPr txBox="1"/>
          <p:nvPr/>
        </p:nvSpPr>
        <p:spPr>
          <a:xfrm>
            <a:off x="1185756" y="2955401"/>
            <a:ext cx="3988112" cy="315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Reachable 0.5 by bike</a:t>
            </a:r>
          </a:p>
        </p:txBody>
      </p:sp>
      <p:grpSp>
        <p:nvGrpSpPr>
          <p:cNvPr id="26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688938EA-214D-EF4B-3562-B5C8B68BC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CD07E-BF20-D0A7-1D5C-B62113795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50" y="1313997"/>
            <a:ext cx="4763094" cy="46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7C15DE-D2F4-5EF3-4460-DD67A4BC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56BC-BA28-D845-E23F-14671BCF5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5" y="149448"/>
            <a:ext cx="6204770" cy="206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Preliminary Examples, lower=better (not corrected for population density</a:t>
            </a:r>
          </a:p>
          <a:p>
            <a:r>
              <a:rPr lang="en-US" sz="2200" dirty="0"/>
              <a:t>Ideas to compare cities or neighborhoods?</a:t>
            </a:r>
            <a:endPara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DF6D70-233D-FA44-FA21-2529862C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74" y="2396446"/>
            <a:ext cx="9618882" cy="3919694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F779BC38-6823-9CF1-A208-71D2E85C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E6AF-4A62-5424-4BC4-D3A55AEC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To-Do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513B-4708-F13F-3497-EB730FC6F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 Analysis: </a:t>
            </a:r>
          </a:p>
          <a:p>
            <a:pPr lvl="1"/>
            <a:r>
              <a:rPr lang="en-SE" dirty="0"/>
              <a:t>Average size of 15-minute isochrone</a:t>
            </a:r>
          </a:p>
          <a:p>
            <a:pPr lvl="1"/>
            <a:r>
              <a:rPr lang="en-SE" dirty="0"/>
              <a:t>Average speed </a:t>
            </a:r>
          </a:p>
          <a:p>
            <a:pPr lvl="2"/>
            <a:r>
              <a:rPr lang="en-SE" dirty="0"/>
              <a:t>Time to reach edge of isochrone</a:t>
            </a:r>
          </a:p>
          <a:p>
            <a:pPr lvl="2"/>
            <a:r>
              <a:rPr lang="en-SE" dirty="0"/>
              <a:t>Can represent “Urban Form” factor as well, optimisation for bikes/cars</a:t>
            </a:r>
          </a:p>
          <a:p>
            <a:r>
              <a:rPr lang="en-SE" dirty="0"/>
              <a:t> Generate characteristics from urban layout, more than just density.</a:t>
            </a:r>
          </a:p>
          <a:p>
            <a:endParaRPr lang="en-S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DB42B7-0F86-6727-A98E-C8E9A7FA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5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4B44-2ABB-E7BE-34F9-4FFF7055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1DC05-B2BA-6004-9904-DC3EFC5D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 No correction of mobility vs population density. Good/bad?</a:t>
            </a:r>
          </a:p>
          <a:p>
            <a:r>
              <a:rPr lang="en-SE" dirty="0"/>
              <a:t> What other methods/numbers can we derive from this?</a:t>
            </a:r>
          </a:p>
          <a:p>
            <a:endParaRPr lang="en-S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E23B6F-D9B4-6602-72AD-A9DEA703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4763CC-75DD-8AD3-1DE3-CF44FCD6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SE" dirty="0"/>
              <a:t>Accessibility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FF48-5704-EA3F-FB0E-05244C21B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SE" sz="1800" dirty="0"/>
              <a:t> Mobility by car, bike, walking and transit.</a:t>
            </a:r>
          </a:p>
          <a:p>
            <a:r>
              <a:rPr lang="en-SE" sz="1800" dirty="0"/>
              <a:t> Which areas of the city might be less mobile?</a:t>
            </a:r>
          </a:p>
          <a:p>
            <a:pPr lvl="1"/>
            <a:r>
              <a:rPr lang="en-SE" sz="1400" dirty="0"/>
              <a:t>Using population density as a proxy variables for opportunities, more=better</a:t>
            </a:r>
          </a:p>
          <a:p>
            <a:r>
              <a:rPr lang="en-SE" sz="1800" dirty="0"/>
              <a:t>Hypothesis: Areas in city center might be more attractive for cycling</a:t>
            </a:r>
          </a:p>
        </p:txBody>
      </p:sp>
      <p:pic>
        <p:nvPicPr>
          <p:cNvPr id="5" name="Picture 4" descr="Moving bus">
            <a:extLst>
              <a:ext uri="{FF2B5EF4-FFF2-40B4-BE49-F238E27FC236}">
                <a16:creationId xmlns:a16="http://schemas.microsoft.com/office/drawing/2014/main" id="{2C0E1D32-CDB3-8B91-3017-4AD8F0078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5" r="6273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2266E239-6D73-DF0D-585A-07A79606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EC6E25-7B1A-6F85-3429-19505641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SE" dirty="0"/>
              <a:t>Lots of Isochrones as a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DD543-6752-5DAC-D27D-8C9F9230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955401"/>
            <a:ext cx="4228307" cy="3157686"/>
          </a:xfrm>
        </p:spPr>
        <p:txBody>
          <a:bodyPr>
            <a:normAutofit/>
          </a:bodyPr>
          <a:lstStyle/>
          <a:p>
            <a:r>
              <a:rPr lang="en-SE" sz="1800" dirty="0"/>
              <a:t> Meaning: Iso (equal) chrone (time)</a:t>
            </a:r>
          </a:p>
          <a:p>
            <a:r>
              <a:rPr lang="en-SE" sz="1800" dirty="0"/>
              <a:t> Polygons of reachable areas by modality using max time.</a:t>
            </a:r>
          </a:p>
          <a:p>
            <a:endParaRPr lang="en-SE" sz="1800" dirty="0"/>
          </a:p>
          <a:p>
            <a:r>
              <a:rPr lang="en-SE" sz="1800" dirty="0"/>
              <a:t>Here right: isochrones and population density for 3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B0719-7B9F-3F30-D7C1-BDAF4D9A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711818"/>
            <a:ext cx="6387190" cy="542911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4E573245-712C-7067-5B3B-7A5ED400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4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F476-9E83-D92F-CEE4-99A36FD9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Cities Queried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2396-A53E-E680-215A-06652F992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4324" cy="4351338"/>
          </a:xfrm>
        </p:spPr>
        <p:txBody>
          <a:bodyPr numCol="2">
            <a:normAutofit fontScale="55000" lnSpcReduction="20000"/>
          </a:bodyPr>
          <a:lstStyle/>
          <a:p>
            <a:r>
              <a:rPr lang="en-GB" dirty="0"/>
              <a:t>Vienna</a:t>
            </a:r>
          </a:p>
          <a:p>
            <a:r>
              <a:rPr lang="en-GB" dirty="0"/>
              <a:t>Graz</a:t>
            </a:r>
          </a:p>
          <a:p>
            <a:r>
              <a:rPr lang="en-GB" dirty="0"/>
              <a:t>Brussels</a:t>
            </a:r>
          </a:p>
          <a:p>
            <a:r>
              <a:rPr lang="en-GB" dirty="0"/>
              <a:t>Berlin</a:t>
            </a:r>
          </a:p>
          <a:p>
            <a:r>
              <a:rPr lang="en-GB" dirty="0"/>
              <a:t>Hamburg</a:t>
            </a:r>
          </a:p>
          <a:p>
            <a:r>
              <a:rPr lang="en-GB" dirty="0"/>
              <a:t>Copenhagen</a:t>
            </a:r>
          </a:p>
          <a:p>
            <a:r>
              <a:rPr lang="en-GB" dirty="0"/>
              <a:t>Aarhus</a:t>
            </a:r>
          </a:p>
          <a:p>
            <a:r>
              <a:rPr lang="en-GB" dirty="0"/>
              <a:t>Paris</a:t>
            </a:r>
          </a:p>
          <a:p>
            <a:r>
              <a:rPr lang="en-GB" dirty="0"/>
              <a:t>Marseille</a:t>
            </a:r>
          </a:p>
          <a:p>
            <a:r>
              <a:rPr lang="en-GB" dirty="0"/>
              <a:t>London</a:t>
            </a:r>
          </a:p>
          <a:p>
            <a:r>
              <a:rPr lang="en-GB" dirty="0"/>
              <a:t>Birmingham</a:t>
            </a:r>
          </a:p>
          <a:p>
            <a:r>
              <a:rPr lang="en-GB" dirty="0"/>
              <a:t>York</a:t>
            </a:r>
          </a:p>
          <a:p>
            <a:r>
              <a:rPr lang="en-GB" dirty="0"/>
              <a:t>Luxembourg</a:t>
            </a:r>
          </a:p>
          <a:p>
            <a:r>
              <a:rPr lang="en-GB" dirty="0"/>
              <a:t>Amsterdam</a:t>
            </a:r>
          </a:p>
          <a:p>
            <a:r>
              <a:rPr lang="en-GB" dirty="0"/>
              <a:t>Utrecht + 5 more Dutch</a:t>
            </a:r>
          </a:p>
          <a:p>
            <a:r>
              <a:rPr lang="en-GB" dirty="0"/>
              <a:t>Stockholm</a:t>
            </a:r>
          </a:p>
          <a:p>
            <a:r>
              <a:rPr lang="en-GB" dirty="0"/>
              <a:t>Gothenburg</a:t>
            </a:r>
          </a:p>
          <a:p>
            <a:r>
              <a:rPr lang="en-GB" dirty="0"/>
              <a:t>Helsinki</a:t>
            </a:r>
          </a:p>
          <a:p>
            <a:r>
              <a:rPr lang="en-GB" dirty="0"/>
              <a:t>Oslo</a:t>
            </a:r>
          </a:p>
          <a:p>
            <a:r>
              <a:rPr lang="en-GB" dirty="0"/>
              <a:t>Warsaw</a:t>
            </a:r>
          </a:p>
          <a:p>
            <a:r>
              <a:rPr lang="en-GB" dirty="0"/>
              <a:t>Barcelona</a:t>
            </a:r>
          </a:p>
          <a:p>
            <a:r>
              <a:rPr lang="en-GB" dirty="0"/>
              <a:t>Madrid</a:t>
            </a:r>
          </a:p>
          <a:p>
            <a:r>
              <a:rPr lang="en-GB" dirty="0"/>
              <a:t>Lisbon</a:t>
            </a:r>
          </a:p>
          <a:p>
            <a:r>
              <a:rPr lang="en-GB" dirty="0"/>
              <a:t>Bern</a:t>
            </a:r>
          </a:p>
          <a:p>
            <a:r>
              <a:rPr lang="en-GB" dirty="0"/>
              <a:t>32 more scheduled..</a:t>
            </a:r>
          </a:p>
          <a:p>
            <a:endParaRPr lang="en-S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620AF3-3A07-1E32-C863-077CB77FEEFD}"/>
              </a:ext>
            </a:extLst>
          </p:cNvPr>
          <p:cNvSpPr txBox="1">
            <a:spLocks/>
          </p:cNvSpPr>
          <p:nvPr/>
        </p:nvSpPr>
        <p:spPr>
          <a:xfrm>
            <a:off x="5699234" y="1825625"/>
            <a:ext cx="6135414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Sources</a:t>
            </a:r>
          </a:p>
          <a:p>
            <a:pPr lvl="1"/>
            <a:r>
              <a:rPr lang="en-GB" dirty="0"/>
              <a:t>GHS population and urban </a:t>
            </a:r>
            <a:r>
              <a:rPr lang="en-GB" dirty="0" err="1"/>
              <a:t>center</a:t>
            </a:r>
            <a:r>
              <a:rPr lang="en-GB" dirty="0"/>
              <a:t> grid</a:t>
            </a:r>
          </a:p>
          <a:p>
            <a:pPr lvl="2"/>
            <a:r>
              <a:rPr lang="en-GB" dirty="0"/>
              <a:t>from Global Human Settlement Layer</a:t>
            </a:r>
          </a:p>
          <a:p>
            <a:pPr lvl="1"/>
            <a:r>
              <a:rPr lang="en-GB" dirty="0" err="1"/>
              <a:t>GraphHopper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driving, walking, cycling &amp; transit</a:t>
            </a:r>
          </a:p>
          <a:p>
            <a:pPr lvl="1"/>
            <a:r>
              <a:rPr lang="en-GB" dirty="0"/>
              <a:t>Bing Maps (academic): </a:t>
            </a:r>
          </a:p>
          <a:p>
            <a:pPr lvl="2"/>
            <a:r>
              <a:rPr lang="en-GB" dirty="0"/>
              <a:t>driving (calibration for </a:t>
            </a:r>
            <a:r>
              <a:rPr lang="en-GB" dirty="0" err="1"/>
              <a:t>Graphhopper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1600" dirty="0"/>
              <a:t>* Transit is not reliable enough from either source currently, working on GTFS-based </a:t>
            </a:r>
            <a:r>
              <a:rPr lang="en-GB" sz="1600" dirty="0" err="1"/>
              <a:t>GraphHopper</a:t>
            </a:r>
            <a:r>
              <a:rPr lang="en-GB" sz="1600" dirty="0"/>
              <a:t>, requires some small fixes. </a:t>
            </a:r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27CE53-1E28-3749-EFD5-536C163F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3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91BA-3627-40B3-8623-23C36FAC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For Each City: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92E8-A3E5-AEDF-14CD-D3979BCB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3655"/>
          </a:xfrm>
        </p:spPr>
        <p:txBody>
          <a:bodyPr>
            <a:normAutofit lnSpcReduction="10000"/>
          </a:bodyPr>
          <a:lstStyle/>
          <a:p>
            <a:r>
              <a:rPr lang="en-SE" sz="2400" dirty="0"/>
              <a:t> Create raster with points</a:t>
            </a:r>
          </a:p>
          <a:p>
            <a:r>
              <a:rPr lang="en-SE" sz="2400" dirty="0"/>
              <a:t> Query Bing for isochrones for car</a:t>
            </a:r>
          </a:p>
          <a:p>
            <a:r>
              <a:rPr lang="en-SE" sz="2400" dirty="0"/>
              <a:t> Create OSM &amp; TransitLand GTFS extracts for Graphhopper</a:t>
            </a:r>
          </a:p>
          <a:p>
            <a:pPr lvl="1"/>
            <a:r>
              <a:rPr lang="en-SE" sz="2000" dirty="0"/>
              <a:t> Generate direction graph in GraphHopper docker</a:t>
            </a:r>
          </a:p>
          <a:p>
            <a:r>
              <a:rPr lang="en-SE" sz="2400" dirty="0"/>
              <a:t> Fetch all records for all modes per city for 5-15-…-55 minutes</a:t>
            </a:r>
          </a:p>
          <a:p>
            <a:r>
              <a:rPr lang="en-SE" sz="2400" dirty="0"/>
              <a:t> Calculate overlapping grids with isochrones</a:t>
            </a:r>
          </a:p>
          <a:p>
            <a:pPr lvl="1"/>
            <a:r>
              <a:rPr lang="en-SE" sz="2000" dirty="0"/>
              <a:t>More than </a:t>
            </a:r>
            <a:r>
              <a:rPr lang="en-SE" sz="2000" b="1" dirty="0"/>
              <a:t>150.000</a:t>
            </a:r>
            <a:r>
              <a:rPr lang="en-SE" sz="2000" dirty="0"/>
              <a:t> isochrones collected (!)</a:t>
            </a:r>
          </a:p>
          <a:p>
            <a:r>
              <a:rPr lang="en-SE" sz="2400" dirty="0"/>
              <a:t> Export as DataPackage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5D0444-108F-A0ED-8D76-126DC6E0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8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3A2728-268A-67C0-74C7-7C84DE6F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n-SE" dirty="0"/>
              <a:t>Graphhopper vs Here Maps (Brussels)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A4F3-883E-94C3-EFF0-FF7FF2A12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r>
              <a:rPr lang="en-SE" sz="1800" dirty="0"/>
              <a:t>Graphhopper very optimistic with speeds, average speed should be brought down in settings. Requires full refetch!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75E29-36D8-2274-F48F-B24A77F6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2" y="2309032"/>
            <a:ext cx="4967270" cy="3799961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04AF47A-53F9-DD33-33C1-E0DF75B67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1C16-5669-3152-42E6-34827108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Population Access: Amsterdam &amp; Utrecht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A6EFD-5D8E-EF3D-09C6-14D1C728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4" y="1690688"/>
            <a:ext cx="6335111" cy="421717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03A6C1-803B-8DBA-4112-98893B8FF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1C16-5669-3152-42E6-34827108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 results: Amsterdam &amp; Utrecht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40E16-06FB-3433-F0E2-64F34A6A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9474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691423-F5F1-9783-E7B8-9A6697F34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0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F51C16-5669-3152-42E6-34827108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results in the Netherlands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41F12-998D-9D45-A2A5-D958A3F0948C}"/>
              </a:ext>
            </a:extLst>
          </p:cNvPr>
          <p:cNvSpPr txBox="1"/>
          <p:nvPr/>
        </p:nvSpPr>
        <p:spPr>
          <a:xfrm>
            <a:off x="1185756" y="2955401"/>
            <a:ext cx="3988112" cy="3157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A higher score means cycling reaches the same fraction of population as driving in does.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dirty="0">
                <a:solidFill>
                  <a:schemeClr val="tx2"/>
                </a:solidFill>
              </a:rPr>
              <a:t>Excluding parking times, which averages more than 5 minutes.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346E5-E8B8-2738-D694-59DEC543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03" y="1238761"/>
            <a:ext cx="6387190" cy="4375223"/>
          </a:xfrm>
          <a:prstGeom prst="rect">
            <a:avLst/>
          </a:prstGeom>
        </p:spPr>
      </p:pic>
      <p:grpSp>
        <p:nvGrpSpPr>
          <p:cNvPr id="26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688938EA-214D-EF4B-3562-B5C8B68BC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885" y="5851940"/>
            <a:ext cx="92456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2161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432</Words>
  <Application>Microsoft Macintosh PowerPoint</Application>
  <PresentationFormat>Widescreen</PresentationFormat>
  <Paragraphs>86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AvenirNext LT Pro Medium</vt:lpstr>
      <vt:lpstr>Calibri</vt:lpstr>
      <vt:lpstr>Posterama</vt:lpstr>
      <vt:lpstr>ExploreVTI</vt:lpstr>
      <vt:lpstr>Database of Urban Transport Times</vt:lpstr>
      <vt:lpstr>Accessibility Inequality</vt:lpstr>
      <vt:lpstr>Lots of Isochrones as a measure</vt:lpstr>
      <vt:lpstr>Cities Queried</vt:lpstr>
      <vt:lpstr>For Each City:</vt:lpstr>
      <vt:lpstr>Graphhopper vs Here Maps (Brussels)</vt:lpstr>
      <vt:lpstr>Population Access: Amsterdam &amp; Utrecht</vt:lpstr>
      <vt:lpstr>Example results: Amsterdam &amp; Utrecht</vt:lpstr>
      <vt:lpstr>Example results in the Netherlands</vt:lpstr>
      <vt:lpstr>Example results in Europe</vt:lpstr>
      <vt:lpstr>Gini Index</vt:lpstr>
      <vt:lpstr>To-Do Generation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DUTT Initial Results</dc:title>
  <dc:creator>Ivo Cornelis de Geus</dc:creator>
  <cp:lastModifiedBy>Ivo Cornelis de Geus</cp:lastModifiedBy>
  <cp:revision>3</cp:revision>
  <dcterms:created xsi:type="dcterms:W3CDTF">2023-06-27T08:38:03Z</dcterms:created>
  <dcterms:modified xsi:type="dcterms:W3CDTF">2023-06-28T11:28:00Z</dcterms:modified>
</cp:coreProperties>
</file>